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37" autoAdjust="0"/>
    <p:restoredTop sz="86333" autoAdjust="0"/>
  </p:normalViewPr>
  <p:slideViewPr>
    <p:cSldViewPr>
      <p:cViewPr varScale="1">
        <p:scale>
          <a:sx n="68" d="100"/>
          <a:sy n="68" d="100"/>
        </p:scale>
        <p:origin x="-1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F94457C6-E364-4104-A09E-308BB5B170F4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B5B2EB5F-9ADC-4271-9993-B6FEA7CF99D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esllessons.com/legislation/" TargetMode="External"/><Relationship Id="rId2" Type="http://schemas.openxmlformats.org/officeDocument/2006/relationships/hyperlink" Target="http://cerdahdz.webs.com/legislationtimeline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12academics.com/us-education-legislation" TargetMode="External"/><Relationship Id="rId5" Type="http://schemas.openxmlformats.org/officeDocument/2006/relationships/hyperlink" Target="http://www.dpi.state.wi.us/ell/grants-aid.html" TargetMode="External"/><Relationship Id="rId4" Type="http://schemas.openxmlformats.org/officeDocument/2006/relationships/hyperlink" Target="http://www.justice.gov/crt/about/cor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71600"/>
          </a:xfrm>
        </p:spPr>
        <p:txBody>
          <a:bodyPr>
            <a:noAutofit/>
          </a:bodyPr>
          <a:lstStyle/>
          <a:p>
            <a:pPr algn="ctr"/>
            <a:r>
              <a:rPr lang="en-US" sz="1800" dirty="0" smtClean="0">
                <a:ea typeface="BatangChe" pitchFamily="49" charset="-127"/>
              </a:rPr>
              <a:t>Jennifer Lloyd</a:t>
            </a:r>
          </a:p>
          <a:p>
            <a:pPr algn="ctr"/>
            <a:r>
              <a:rPr lang="en-US" sz="1800" dirty="0" err="1" smtClean="0">
                <a:ea typeface="BatangChe" pitchFamily="49" charset="-127"/>
              </a:rPr>
              <a:t>Una</a:t>
            </a:r>
            <a:r>
              <a:rPr lang="en-US" sz="1800" dirty="0" smtClean="0">
                <a:ea typeface="BatangChe" pitchFamily="49" charset="-127"/>
              </a:rPr>
              <a:t> Elementary</a:t>
            </a:r>
          </a:p>
          <a:p>
            <a:pPr algn="ctr"/>
            <a:r>
              <a:rPr lang="en-US" sz="1800" dirty="0" smtClean="0">
                <a:ea typeface="BatangChe" pitchFamily="49" charset="-127"/>
              </a:rPr>
              <a:t>jennifer.lloyd@mnps.org</a:t>
            </a:r>
            <a:endParaRPr lang="en-US" sz="1800" dirty="0">
              <a:ea typeface="BatangChe" pitchFamily="49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ea typeface="BatangChe" pitchFamily="49" charset="-127"/>
              </a:rPr>
              <a:t>ESL LEGISLATION</a:t>
            </a:r>
            <a:endParaRPr lang="en-US" sz="4800" b="1" dirty="0">
              <a:ea typeface="BatangChe" pitchFamily="49" charset="-127"/>
            </a:endParaRPr>
          </a:p>
        </p:txBody>
      </p:sp>
      <p:pic>
        <p:nvPicPr>
          <p:cNvPr id="1026" name="Picture 2" descr="C:\Program Files (x86)\Microsoft Office\MEDIA\CAGCAT10\j030084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5029200"/>
            <a:ext cx="1815084" cy="1528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Metro Nashvill</a:t>
            </a:r>
            <a:r>
              <a:rPr lang="en-US" sz="2400" dirty="0" smtClean="0"/>
              <a:t>e Public Schools have students tested and registered before entering school.  </a:t>
            </a:r>
          </a:p>
          <a:p>
            <a:r>
              <a:rPr lang="en-US" sz="2400" dirty="0" smtClean="0"/>
              <a:t>ELL coaches are available to assist whenever needed. </a:t>
            </a:r>
            <a:endParaRPr lang="en-US" sz="2400" dirty="0" smtClean="0"/>
          </a:p>
          <a:p>
            <a:r>
              <a:rPr lang="en-US" sz="2400" dirty="0" smtClean="0"/>
              <a:t>ELL </a:t>
            </a:r>
            <a:r>
              <a:rPr lang="en-US" sz="2400" dirty="0" smtClean="0"/>
              <a:t>students </a:t>
            </a:r>
            <a:r>
              <a:rPr lang="en-US" sz="2400" dirty="0" smtClean="0"/>
              <a:t>receive instruction in </a:t>
            </a:r>
            <a:r>
              <a:rPr lang="en-US" sz="2400" dirty="0" smtClean="0"/>
              <a:t>reading </a:t>
            </a:r>
            <a:r>
              <a:rPr lang="en-US" sz="2400" dirty="0" smtClean="0"/>
              <a:t>by a certified ESL teacher, if not in a </a:t>
            </a:r>
            <a:r>
              <a:rPr lang="en-US" sz="2400" dirty="0" smtClean="0"/>
              <a:t>self-contained </a:t>
            </a:r>
            <a:r>
              <a:rPr lang="en-US" sz="2400" dirty="0" smtClean="0"/>
              <a:t>classroom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When taking TCAP, the ESL students take the ELSA. </a:t>
            </a:r>
            <a:r>
              <a:rPr lang="en-US" sz="2400" dirty="0" smtClean="0"/>
              <a:t>The language is simplified, but most of the test is still the same. </a:t>
            </a:r>
            <a:r>
              <a:rPr lang="en-US" sz="2400" dirty="0" smtClean="0"/>
              <a:t>Students get time and a half on </a:t>
            </a:r>
            <a:r>
              <a:rPr lang="en-US" sz="2400" dirty="0" smtClean="0"/>
              <a:t>subtests, </a:t>
            </a:r>
            <a:r>
              <a:rPr lang="en-US" sz="2400" dirty="0" smtClean="0"/>
              <a:t>and answers are read aloud on math, science, and social </a:t>
            </a:r>
            <a:r>
              <a:rPr lang="en-US" sz="2400" dirty="0" smtClean="0"/>
              <a:t>studies.</a:t>
            </a:r>
            <a:endParaRPr lang="en-US" sz="2400" dirty="0" smtClean="0"/>
          </a:p>
          <a:p>
            <a:r>
              <a:rPr lang="en-US" sz="2400" dirty="0" smtClean="0"/>
              <a:t>Any student can be enrolled without documentation.</a:t>
            </a:r>
          </a:p>
          <a:p>
            <a:endParaRPr lang="en-US" sz="1800" dirty="0" smtClean="0"/>
          </a:p>
          <a:p>
            <a:endParaRPr lang="en-US" dirty="0"/>
          </a:p>
        </p:txBody>
      </p:sp>
      <p:pic>
        <p:nvPicPr>
          <p:cNvPr id="4" name="Picture 3" descr="alphebet wor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0"/>
            <a:ext cx="1295400" cy="13483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696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have the </a:t>
            </a:r>
            <a:r>
              <a:rPr lang="en-US" dirty="0" smtClean="0"/>
              <a:t>laws </a:t>
            </a:r>
            <a:r>
              <a:rPr lang="en-US" dirty="0" smtClean="0"/>
              <a:t>been adapted in </a:t>
            </a:r>
            <a:r>
              <a:rPr lang="en-US" dirty="0" smtClean="0"/>
              <a:t>Tennessee?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Helpful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http://cerdahdz.webs.com/legislationtimeline.htm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http://www.planesllessons.com/legislation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http://www.justice.gov/crt/about/cor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www.dpi.state.wi.us/ell/grants-aid.html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www.k12academics.com/us-education-legislation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ClrTx/>
            </a:pPr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sz="2000" dirty="0" smtClean="0"/>
              <a:t>Bilingual Education Act. (2011). </a:t>
            </a:r>
            <a:r>
              <a:rPr lang="en-US" sz="2000" i="1" dirty="0" smtClean="0"/>
              <a:t>K12 Academics</a:t>
            </a:r>
            <a:r>
              <a:rPr lang="en-US" sz="2000" dirty="0" smtClean="0"/>
              <a:t>. Retrieved from </a:t>
            </a:r>
            <a:r>
              <a:rPr lang="en-US" sz="2000" u="sng" dirty="0" smtClean="0"/>
              <a:t>http://www.k12academics.com/us-education-legislation/bilingual-education-act</a:t>
            </a:r>
          </a:p>
          <a:p>
            <a:pPr>
              <a:buClrTx/>
            </a:pPr>
            <a:r>
              <a:rPr lang="en-US" sz="2000" u="none" dirty="0" smtClean="0"/>
              <a:t>ESL Program</a:t>
            </a:r>
            <a:r>
              <a:rPr lang="en-US" sz="2000" u="none" dirty="0" smtClean="0"/>
              <a:t> </a:t>
            </a:r>
            <a:r>
              <a:rPr lang="en-US" sz="2000" u="none" dirty="0" smtClean="0"/>
              <a:t>Policy. (2008).</a:t>
            </a:r>
            <a:r>
              <a:rPr lang="en-US" sz="2000" i="1" u="none" dirty="0" smtClean="0"/>
              <a:t>Tennessee State Board of Education. </a:t>
            </a:r>
            <a:r>
              <a:rPr lang="en-US" sz="2000" u="none" dirty="0" smtClean="0"/>
              <a:t>Retrieved from                             </a:t>
            </a:r>
            <a:r>
              <a:rPr lang="en-US" sz="2000" u="sng" dirty="0" smtClean="0"/>
              <a:t>http</a:t>
            </a:r>
            <a:r>
              <a:rPr lang="en-US" sz="2000" u="sng" dirty="0" smtClean="0"/>
              <a:t>://www.tennessee.gov/sbe/2008Aprilpdfs/III%20A%20ESL%20Program%20Policy.pdf</a:t>
            </a:r>
          </a:p>
          <a:p>
            <a:pPr>
              <a:buClrTx/>
            </a:pPr>
            <a:r>
              <a:rPr lang="en-US" sz="2000" dirty="0" smtClean="0"/>
              <a:t>Executive Order 13633. (2001). </a:t>
            </a:r>
            <a:r>
              <a:rPr lang="en-US" sz="2000" i="1" dirty="0" smtClean="0"/>
              <a:t>The United States Department of Justice. </a:t>
            </a:r>
            <a:r>
              <a:rPr lang="en-US" sz="2000" dirty="0" smtClean="0"/>
              <a:t>Retrieved from </a:t>
            </a:r>
            <a:r>
              <a:rPr lang="en-US" sz="2000" u="sng" dirty="0" smtClean="0"/>
              <a:t>http://www.justice.gov/crt/about/cor/Pubs/eolep.php</a:t>
            </a:r>
          </a:p>
          <a:p>
            <a:pPr>
              <a:buClrTx/>
            </a:pPr>
            <a:r>
              <a:rPr lang="en-US" sz="2000" dirty="0" smtClean="0"/>
              <a:t>Lau v. Nichols. (2011). </a:t>
            </a:r>
            <a:r>
              <a:rPr lang="en-US" sz="2000" i="1" dirty="0" smtClean="0"/>
              <a:t>Find Law. </a:t>
            </a:r>
            <a:r>
              <a:rPr lang="en-US" sz="2000" dirty="0" smtClean="0"/>
              <a:t>Retrieved from </a:t>
            </a:r>
            <a:r>
              <a:rPr lang="en-US" sz="2000" u="sng" dirty="0" smtClean="0"/>
              <a:t>http</a:t>
            </a:r>
            <a:r>
              <a:rPr lang="en-US" sz="2000" u="sng" dirty="0" smtClean="0"/>
              <a:t>://</a:t>
            </a:r>
            <a:r>
              <a:rPr lang="en-US" sz="2000" u="sng" dirty="0" smtClean="0"/>
              <a:t>caselaw.lp.findlaw.com/scripts/getcase.pl?court=US&amp;navby=case&amp;vol=414&amp;invol=563</a:t>
            </a:r>
            <a:endParaRPr lang="en-US" sz="2000" dirty="0" smtClean="0"/>
          </a:p>
          <a:p>
            <a:pPr>
              <a:buClrTx/>
              <a:buFont typeface="Wingdings" pitchFamily="2" charset="2"/>
              <a:buChar char="v"/>
            </a:pP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ClrTx/>
              <a:buNone/>
            </a:pPr>
            <a:endParaRPr lang="en-US" dirty="0" smtClean="0"/>
          </a:p>
          <a:p>
            <a:pPr>
              <a:buClrTx/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143000"/>
            <a:ext cx="7315200" cy="3276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chemeClr val="tx1"/>
                </a:solidFill>
                <a:latin typeface="+mj-lt"/>
                <a:ea typeface="BatangChe" pitchFamily="49" charset="-127"/>
              </a:rPr>
              <a:t>Five Laws and Legal Decisions That Have Had the Most Impact on Public </a:t>
            </a:r>
            <a:r>
              <a:rPr lang="en-US" sz="4800" dirty="0" smtClean="0">
                <a:solidFill>
                  <a:schemeClr val="tx1"/>
                </a:solidFill>
                <a:latin typeface="+mj-lt"/>
                <a:ea typeface="BatangChe" pitchFamily="49" charset="-127"/>
              </a:rPr>
              <a:t>Schools</a:t>
            </a:r>
            <a:endParaRPr lang="en-US" sz="4800" dirty="0">
              <a:solidFill>
                <a:schemeClr val="tx1"/>
              </a:solidFill>
              <a:latin typeface="+mj-lt"/>
              <a:ea typeface="BatangChe" pitchFamily="49" charset="-127"/>
            </a:endParaRPr>
          </a:p>
        </p:txBody>
      </p:sp>
      <p:pic>
        <p:nvPicPr>
          <p:cNvPr id="2050" name="Picture 2" descr="C:\Users\jennifer\AppData\Local\Microsoft\Windows\Temporary Internet Files\Low\Content.IE5\ODRW4OH8\MC900434813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6100" y="38862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Title VI of Civil </a:t>
            </a:r>
            <a:r>
              <a:rPr lang="en-US" dirty="0" smtClean="0"/>
              <a:t>Rights </a:t>
            </a:r>
            <a:r>
              <a:rPr lang="en-US" dirty="0"/>
              <a:t>A</a:t>
            </a:r>
            <a:r>
              <a:rPr lang="en-US" dirty="0" smtClean="0"/>
              <a:t>ct </a:t>
            </a:r>
            <a:r>
              <a:rPr lang="en-US" dirty="0" smtClean="0"/>
              <a:t>of 1964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0" indent="-274320">
              <a:lnSpc>
                <a:spcPct val="100000"/>
              </a:lnSpc>
              <a:buClr>
                <a:srgbClr val="B4BC4C"/>
              </a:buClr>
              <a:buSzPct val="75000"/>
              <a:buFont typeface="Wingdings" pitchFamily="2" charset="2"/>
              <a:buChar char="§"/>
            </a:pPr>
            <a:r>
              <a:rPr lang="en-US" sz="2400" dirty="0" smtClean="0">
                <a:solidFill>
                  <a:prstClr val="white"/>
                </a:solidFill>
              </a:rPr>
              <a:t>This </a:t>
            </a:r>
            <a:r>
              <a:rPr lang="en-US" sz="2400" dirty="0" smtClean="0">
                <a:solidFill>
                  <a:prstClr val="white"/>
                </a:solidFill>
              </a:rPr>
              <a:t>law states that no child can be discriminated based on race, color, or national origin. </a:t>
            </a:r>
          </a:p>
          <a:p>
            <a:pPr marL="274320" lvl="0" indent="-274320">
              <a:lnSpc>
                <a:spcPct val="100000"/>
              </a:lnSpc>
              <a:buClr>
                <a:srgbClr val="B4BC4C"/>
              </a:buClr>
              <a:buSzPct val="75000"/>
              <a:buFont typeface="Wingdings" pitchFamily="2" charset="2"/>
              <a:buChar char="§"/>
            </a:pPr>
            <a:r>
              <a:rPr lang="en-US" sz="2400" dirty="0" smtClean="0">
                <a:solidFill>
                  <a:prstClr val="white"/>
                </a:solidFill>
              </a:rPr>
              <a:t>It allowed non-English speaking children to not be excluded in any program or funding provided by the schools. The law is also known as the Equal Educational Act.</a:t>
            </a:r>
          </a:p>
          <a:p>
            <a:endParaRPr lang="en-US" dirty="0"/>
          </a:p>
        </p:txBody>
      </p:sp>
      <p:pic>
        <p:nvPicPr>
          <p:cNvPr id="9" name="Content Placeholder 8" descr="ESL legislation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209800"/>
            <a:ext cx="3740198" cy="3062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Bilingual </a:t>
            </a:r>
            <a:r>
              <a:rPr lang="en-US" dirty="0" smtClean="0"/>
              <a:t>Education Act of 1974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The original act </a:t>
            </a:r>
            <a:r>
              <a:rPr lang="en-US" dirty="0" smtClean="0"/>
              <a:t>gave funding </a:t>
            </a:r>
            <a:r>
              <a:rPr lang="en-US" dirty="0" smtClean="0"/>
              <a:t>for bilingual programs and training. The </a:t>
            </a:r>
            <a:r>
              <a:rPr lang="en-US" dirty="0" smtClean="0"/>
              <a:t>amendment of </a:t>
            </a:r>
            <a:r>
              <a:rPr lang="en-US" dirty="0" smtClean="0"/>
              <a:t>1974 allowed Title VII programs to use English only programs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This helped to train teachers and permitted students to be involved in programs to better assist them in learning English. 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11" name="Content Placeholder 10" descr="bilingual-preview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99051"/>
            <a:ext cx="4059238" cy="24218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Lau </a:t>
            </a:r>
            <a:r>
              <a:rPr lang="en-US" dirty="0" smtClean="0"/>
              <a:t>vs. Nichols-1974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3048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Chinese student</a:t>
            </a:r>
            <a:r>
              <a:rPr lang="en-US" baseline="0" dirty="0" smtClean="0"/>
              <a:t> fought against the school district because he was not getting equal education because of his limited English skills.</a:t>
            </a:r>
            <a:endParaRPr lang="en-US" dirty="0" smtClean="0"/>
          </a:p>
          <a:p>
            <a:pPr lvl="0"/>
            <a:r>
              <a:rPr lang="en-US" dirty="0" smtClean="0"/>
              <a:t>Provided </a:t>
            </a:r>
            <a:r>
              <a:rPr lang="en-US" dirty="0" smtClean="0"/>
              <a:t>bilingual education for </a:t>
            </a:r>
            <a:r>
              <a:rPr lang="en-US" dirty="0" smtClean="0"/>
              <a:t>non-English </a:t>
            </a:r>
            <a:r>
              <a:rPr lang="en-US" dirty="0" smtClean="0"/>
              <a:t>speaking students in </a:t>
            </a:r>
            <a:r>
              <a:rPr lang="en-US" dirty="0" smtClean="0"/>
              <a:t>schools. </a:t>
            </a:r>
            <a:endParaRPr lang="en-US" dirty="0" smtClean="0"/>
          </a:p>
          <a:p>
            <a:pPr lvl="0"/>
            <a:r>
              <a:rPr lang="en-US" dirty="0" smtClean="0"/>
              <a:t>Where English only instruction was not effective, this case allowed </a:t>
            </a:r>
            <a:r>
              <a:rPr lang="en-US" dirty="0" smtClean="0"/>
              <a:t>schools </a:t>
            </a:r>
            <a:r>
              <a:rPr lang="en-US" dirty="0" smtClean="0"/>
              <a:t>to instruct students in bilingual education to help the students learn and achieve more. </a:t>
            </a:r>
            <a:endParaRPr lang="en-US" dirty="0"/>
          </a:p>
        </p:txBody>
      </p:sp>
      <p:pic>
        <p:nvPicPr>
          <p:cNvPr id="5" name="Picture 4" descr="edm-Legislature.jpg"/>
          <p:cNvPicPr>
            <a:picLocks noChangeAspect="1"/>
          </p:cNvPicPr>
          <p:nvPr/>
        </p:nvPicPr>
        <p:blipFill>
          <a:blip r:embed="rId2" cstate="print"/>
          <a:srcRect l="5069" t="17460" r="5069" b="20635"/>
          <a:stretch>
            <a:fillRect/>
          </a:stretch>
        </p:blipFill>
        <p:spPr>
          <a:xfrm>
            <a:off x="2400300" y="4424288"/>
            <a:ext cx="4343400" cy="2205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Plyler</a:t>
            </a:r>
            <a:r>
              <a:rPr lang="en-US" dirty="0" smtClean="0"/>
              <a:t> </a:t>
            </a:r>
            <a:r>
              <a:rPr lang="en-US" dirty="0" smtClean="0"/>
              <a:t>vs. Doe-1982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case </a:t>
            </a:r>
            <a:r>
              <a:rPr lang="en-US" dirty="0" smtClean="0"/>
              <a:t>decided that undocumented immigrant students have the same rights to a free education.</a:t>
            </a:r>
          </a:p>
          <a:p>
            <a:r>
              <a:rPr lang="en-US" dirty="0" smtClean="0"/>
              <a:t>This is a huge case because the U.S houses so many undocumented children. This </a:t>
            </a:r>
            <a:r>
              <a:rPr lang="en-US" dirty="0" smtClean="0"/>
              <a:t>decision permitted </a:t>
            </a:r>
            <a:r>
              <a:rPr lang="en-US" dirty="0" smtClean="0"/>
              <a:t>these specific children to receive an education.</a:t>
            </a:r>
            <a:endParaRPr lang="en-US" dirty="0"/>
          </a:p>
        </p:txBody>
      </p:sp>
      <p:pic>
        <p:nvPicPr>
          <p:cNvPr id="4" name="Picture 3" descr="School%20Ho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810000"/>
            <a:ext cx="2903873" cy="2895600"/>
          </a:xfrm>
          <a:prstGeom prst="flowChartAlternateProcess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No Child </a:t>
            </a:r>
            <a:r>
              <a:rPr lang="en-US" dirty="0" smtClean="0"/>
              <a:t>Left Behind, </a:t>
            </a:r>
            <a:r>
              <a:rPr lang="en-US" dirty="0" smtClean="0"/>
              <a:t>Title </a:t>
            </a:r>
            <a:r>
              <a:rPr lang="en-US" dirty="0" smtClean="0"/>
              <a:t>III-2002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800600" cy="5181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NCLB mandated that ESL students be taught from the same </a:t>
            </a:r>
            <a:r>
              <a:rPr lang="en-US" dirty="0" smtClean="0"/>
              <a:t>state </a:t>
            </a:r>
            <a:r>
              <a:rPr lang="en-US" dirty="0" smtClean="0"/>
              <a:t>standards as traditional students, that they achieve </a:t>
            </a:r>
            <a:r>
              <a:rPr lang="en-US" dirty="0" smtClean="0"/>
              <a:t>English </a:t>
            </a:r>
            <a:r>
              <a:rPr lang="en-US" dirty="0" smtClean="0"/>
              <a:t>proficiency, </a:t>
            </a:r>
            <a:r>
              <a:rPr lang="en-US" dirty="0" smtClean="0"/>
              <a:t>and develop high levels of academic achievement in English.</a:t>
            </a:r>
          </a:p>
          <a:p>
            <a:r>
              <a:rPr lang="en-US" dirty="0" smtClean="0"/>
              <a:t>This </a:t>
            </a:r>
            <a:r>
              <a:rPr lang="en-US" dirty="0" smtClean="0"/>
              <a:t>law raised </a:t>
            </a:r>
            <a:r>
              <a:rPr lang="en-US" dirty="0" smtClean="0"/>
              <a:t>the bar for ESL students. They now have to know and be tested on the same standards as English speaking students. With a little intervention, the students can learn the same </a:t>
            </a:r>
            <a:r>
              <a:rPr lang="en-US" dirty="0" smtClean="0"/>
              <a:t>curriculum</a:t>
            </a:r>
            <a:r>
              <a:rPr lang="en-US" dirty="0" smtClean="0"/>
              <a:t> </a:t>
            </a:r>
            <a:r>
              <a:rPr lang="en-US" dirty="0" smtClean="0"/>
              <a:t>as everyone else. </a:t>
            </a:r>
            <a:endParaRPr lang="en-US" dirty="0"/>
          </a:p>
        </p:txBody>
      </p:sp>
      <p:pic>
        <p:nvPicPr>
          <p:cNvPr id="5" name="Content Placeholder 4" descr="hands on the glob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410200" y="2209800"/>
            <a:ext cx="3256114" cy="3100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8229600" cy="304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latin typeface="+mj-lt"/>
                <a:ea typeface="BatangChe" pitchFamily="49" charset="-127"/>
              </a:rPr>
              <a:t>Five Laws </a:t>
            </a:r>
            <a:r>
              <a:rPr lang="en-US" sz="4800" dirty="0" smtClean="0">
                <a:latin typeface="+mj-lt"/>
                <a:ea typeface="BatangChe" pitchFamily="49" charset="-127"/>
              </a:rPr>
              <a:t>a</a:t>
            </a:r>
            <a:r>
              <a:rPr lang="en-US" sz="4800" dirty="0" smtClean="0">
                <a:latin typeface="+mj-lt"/>
                <a:ea typeface="BatangChe" pitchFamily="49" charset="-127"/>
              </a:rPr>
              <a:t>nd </a:t>
            </a:r>
            <a:r>
              <a:rPr lang="en-US" sz="4800" dirty="0" smtClean="0">
                <a:latin typeface="+mj-lt"/>
                <a:ea typeface="BatangChe" pitchFamily="49" charset="-127"/>
              </a:rPr>
              <a:t>Legal Decisions </a:t>
            </a:r>
            <a:r>
              <a:rPr lang="en-US" sz="4800" dirty="0" smtClean="0">
                <a:latin typeface="+mj-lt"/>
                <a:ea typeface="BatangChe" pitchFamily="49" charset="-127"/>
              </a:rPr>
              <a:t>That Have Made</a:t>
            </a:r>
            <a:r>
              <a:rPr lang="en-US" sz="4800" dirty="0" smtClean="0">
                <a:latin typeface="+mj-lt"/>
                <a:ea typeface="BatangChe" pitchFamily="49" charset="-127"/>
              </a:rPr>
              <a:t> an Impact on English </a:t>
            </a:r>
            <a:r>
              <a:rPr lang="en-US" sz="4800" dirty="0" smtClean="0">
                <a:latin typeface="+mj-lt"/>
                <a:ea typeface="BatangChe" pitchFamily="49" charset="-127"/>
              </a:rPr>
              <a:t>Language Learners in Tennessee.</a:t>
            </a:r>
            <a:endParaRPr lang="en-US" sz="4800" dirty="0">
              <a:latin typeface="+mj-lt"/>
              <a:ea typeface="BatangChe" pitchFamily="49" charset="-127"/>
            </a:endParaRPr>
          </a:p>
        </p:txBody>
      </p:sp>
      <p:pic>
        <p:nvPicPr>
          <p:cNvPr id="4" name="Picture 3" descr="tennessee-road-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4724400"/>
            <a:ext cx="5638800" cy="1340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62200" y="1905000"/>
            <a:ext cx="4455109" cy="4317564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Laws That </a:t>
            </a:r>
            <a:r>
              <a:rPr lang="en-US" sz="3600" dirty="0"/>
              <a:t>H</a:t>
            </a:r>
            <a:r>
              <a:rPr lang="en-US" sz="3600" dirty="0" smtClean="0"/>
              <a:t>ave </a:t>
            </a:r>
            <a:r>
              <a:rPr lang="en-US" sz="3600" dirty="0"/>
              <a:t>I</a:t>
            </a:r>
            <a:r>
              <a:rPr lang="en-US" sz="3600" dirty="0" smtClean="0"/>
              <a:t>mpacted TN ESL Students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Title VI </a:t>
            </a:r>
            <a:r>
              <a:rPr lang="en-US" dirty="0" smtClean="0"/>
              <a:t>Civil </a:t>
            </a:r>
            <a:r>
              <a:rPr lang="en-US" dirty="0"/>
              <a:t>R</a:t>
            </a:r>
            <a:r>
              <a:rPr lang="en-US" dirty="0" smtClean="0"/>
              <a:t>ights </a:t>
            </a:r>
            <a:r>
              <a:rPr lang="en-US" dirty="0"/>
              <a:t>A</a:t>
            </a:r>
            <a:r>
              <a:rPr lang="en-US" dirty="0" smtClean="0"/>
              <a:t>ct </a:t>
            </a:r>
            <a:r>
              <a:rPr lang="en-US" dirty="0" smtClean="0"/>
              <a:t>of 1965 </a:t>
            </a:r>
          </a:p>
          <a:p>
            <a:r>
              <a:rPr lang="en-US" dirty="0" smtClean="0"/>
              <a:t>Lau </a:t>
            </a:r>
            <a:r>
              <a:rPr lang="en-US" dirty="0" smtClean="0"/>
              <a:t>vs. Nichols-1974 </a:t>
            </a:r>
            <a:endParaRPr lang="en-US" dirty="0" smtClean="0"/>
          </a:p>
          <a:p>
            <a:r>
              <a:rPr lang="en-US" dirty="0" err="1" smtClean="0"/>
              <a:t>Plyler</a:t>
            </a:r>
            <a:r>
              <a:rPr lang="en-US" dirty="0" smtClean="0"/>
              <a:t> v. </a:t>
            </a:r>
            <a:r>
              <a:rPr lang="en-US" dirty="0" smtClean="0"/>
              <a:t>Doe-1982 </a:t>
            </a:r>
            <a:endParaRPr lang="en-US" dirty="0" smtClean="0"/>
          </a:p>
          <a:p>
            <a:r>
              <a:rPr lang="en-US" dirty="0" smtClean="0"/>
              <a:t>Executive Order 13166-2000</a:t>
            </a:r>
          </a:p>
          <a:p>
            <a:r>
              <a:rPr lang="en-US" dirty="0" smtClean="0"/>
              <a:t>No </a:t>
            </a:r>
            <a:r>
              <a:rPr lang="en-US" dirty="0" smtClean="0"/>
              <a:t>Child Left Behind Act of 2001 </a:t>
            </a:r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of these cases and legislative acts are included in the ESL policy program except  the Executive Order 13166. This order  improves access for LEP students </a:t>
            </a:r>
            <a:r>
              <a:rPr lang="en-US" dirty="0" smtClean="0"/>
              <a:t>to ESL programs and instructs the </a:t>
            </a:r>
            <a:r>
              <a:rPr lang="en-US" dirty="0" smtClean="0"/>
              <a:t>districts </a:t>
            </a:r>
            <a:r>
              <a:rPr lang="en-US" dirty="0" smtClean="0"/>
              <a:t>to evaluate these </a:t>
            </a:r>
            <a:r>
              <a:rPr lang="en-US" dirty="0" smtClean="0"/>
              <a:t>programs.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Currency</Template>
  <TotalTime>91</TotalTime>
  <Words>600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Currency</vt:lpstr>
      <vt:lpstr>ESL LEGISLATION</vt:lpstr>
      <vt:lpstr>Slide 2</vt:lpstr>
      <vt:lpstr>Title VI of Civil Rights Act of 1964</vt:lpstr>
      <vt:lpstr>Bilingual Education Act of 1974</vt:lpstr>
      <vt:lpstr>Lau vs. Nichols-1974</vt:lpstr>
      <vt:lpstr>Plyler vs. Doe-1982</vt:lpstr>
      <vt:lpstr>No Child Left Behind, Title III-2002 </vt:lpstr>
      <vt:lpstr>Slide 8</vt:lpstr>
      <vt:lpstr>Laws That Have Impacted TN ESL Students</vt:lpstr>
      <vt:lpstr>How have the laws been adapted in Tennessee?</vt:lpstr>
      <vt:lpstr>Helpful Resources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ESL LEGISLATION</dc:title>
  <dc:creator>jennifer</dc:creator>
  <cp:lastModifiedBy>jennifer</cp:lastModifiedBy>
  <cp:revision>10</cp:revision>
  <dcterms:created xsi:type="dcterms:W3CDTF">2011-05-18T21:25:27Z</dcterms:created>
  <dcterms:modified xsi:type="dcterms:W3CDTF">2011-05-18T22:57:23Z</dcterms:modified>
</cp:coreProperties>
</file>